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E9DCA-A60A-4B84-A0DC-7D58C9481B6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DA6F0-DD0C-4B5D-AD12-006570913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CFD9DCF6-F75A-490F-A05B-3BE477166FAC}" type="slidenum">
              <a:rPr lang="en-US" sz="1200" b="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US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AE42C1-961C-4718-97E0-46DACAD96F5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50F066C-3661-4C8A-8531-D8C540ECFDF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37C1325A-275B-425C-984B-6933EAC751C8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AF87B1-B913-4B5C-B510-0AA5CF8945F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29E09292-4C0B-435F-856B-1E0414E88DE8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F5A27-8A15-4DC4-9BA9-FA6911FE9A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1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4E34C-B719-485C-B45E-36D239B20D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67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6507D-2E1A-4616-ADB3-6C7F674609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77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9BA27-5BCE-434D-8F93-B6311A5081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705AF-0482-4C45-AE7A-DB6F5BB3AE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650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31A17-29AE-4DF4-A7D6-57F45E9B10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2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189A-0678-47EA-80BF-F43C24DFD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00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EB81-6341-48CC-803F-067644BDF1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05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CB71D-603E-4675-AA17-35068DEADC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76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706CD-06C4-410D-A1C1-C704498E9F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03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3BE62-F926-49C1-8123-08A6F88C38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4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7E38-F836-44F6-8831-6F3BE79CEE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11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D0AD9-2971-46C4-B9AF-F4059B069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37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75004-9E69-4B4B-914C-1616026031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3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7E787-8605-4210-A4A5-0168710A76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92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750CE-CA3D-46AB-87FF-C90309F64D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72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1E052-0D46-45E0-B680-7C1EBDCB26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692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DB38-9DAF-4AC7-A5D3-C4EAFC314B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89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0089C-C906-46BB-B2D2-EC302D1D64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5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76D2C-690C-4102-A75F-7020699B3D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BCFF4-705A-4CB2-A3BE-8BBA98A07E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16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09548-0B92-4A8D-A219-87ACA9BEAC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3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B67D1-784A-46B6-A3C6-3D0ED61E63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34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2ADB-E067-428E-B3A5-9A8857EAF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5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A8D48-E85C-429C-8D25-379FE2C493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7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F45F9-7BDD-4381-8E2F-002F414B4A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2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2CA21C0-0218-4F7E-995E-A969DFBEFB3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2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A7A113A-475E-41D0-BCE5-26CFC453B7C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2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12</a:t>
            </a:r>
          </a:p>
        </p:txBody>
      </p:sp>
      <p:pic>
        <p:nvPicPr>
          <p:cNvPr id="19460" name="Picture 5" descr="pi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0"/>
            <a:ext cx="6461125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785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143000" y="382588"/>
            <a:ext cx="2643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Direct Synthesis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4000" y="1374775"/>
            <a:ext cx="2341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( G includes G</a:t>
            </a:r>
            <a:r>
              <a:rPr lang="en-US" b="0" baseline="-2500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, G</a:t>
            </a:r>
            <a:r>
              <a:rPr lang="en-US" b="0" baseline="-2500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219200" y="2136775"/>
            <a:ext cx="5386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1.  Specify closed-loop response (transfer function)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95400" y="3660775"/>
            <a:ext cx="4224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2. Need process model,      (= G</a:t>
            </a:r>
            <a:r>
              <a:rPr lang="en-US" b="0" baseline="-250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US" b="0" baseline="-25000">
                <a:solidFill>
                  <a:srgbClr val="000000"/>
                </a:solidFill>
                <a:latin typeface="Times New Roman" pitchFamily="18" charset="0"/>
              </a:rPr>
              <a:t>M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G</a:t>
            </a:r>
            <a:r>
              <a:rPr lang="en-US" b="0" baseline="-25000">
                <a:solidFill>
                  <a:srgbClr val="000000"/>
                </a:solidFill>
                <a:latin typeface="Times New Roman" pitchFamily="18" charset="0"/>
              </a:rPr>
              <a:t>V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b="0" baseline="-25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295400" y="4270375"/>
            <a:ext cx="175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3. Solve for G</a:t>
            </a:r>
            <a:r>
              <a:rPr lang="en-US" b="0" baseline="-25000">
                <a:solidFill>
                  <a:srgbClr val="000000"/>
                </a:solidFill>
                <a:latin typeface="Times New Roman" pitchFamily="18" charset="0"/>
              </a:rPr>
              <a:t>c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,</a:t>
            </a: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590800" y="1143000"/>
          <a:ext cx="1608138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888614" imgH="444307" progId="Equation.3">
                  <p:embed/>
                </p:oleObj>
              </mc:Choice>
              <mc:Fallback>
                <p:oleObj name="Equation" r:id="rId3" imgW="888614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143000"/>
                        <a:ext cx="1608138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832100" y="2590800"/>
          <a:ext cx="903288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444307" imgH="520474" progId="Equation.3">
                  <p:embed/>
                </p:oleObj>
              </mc:Choice>
              <mc:Fallback>
                <p:oleObj name="Equation" r:id="rId5" imgW="444307" imgH="52047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2590800"/>
                        <a:ext cx="903288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3200400" y="4572000"/>
          <a:ext cx="2338388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133600" imgH="1701800" progId="Equation.DSMT4">
                  <p:embed/>
                </p:oleObj>
              </mc:Choice>
              <mc:Fallback>
                <p:oleObj name="Equation" r:id="rId7" imgW="2133600" imgH="170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72000"/>
                        <a:ext cx="2338388" cy="186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12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927725" y="5119688"/>
            <a:ext cx="944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(12-3b)</a:t>
            </a:r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3810000" y="3721100"/>
          <a:ext cx="22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28501" imgH="317362" progId="Equation.DSMT4">
                  <p:embed/>
                </p:oleObj>
              </mc:Choice>
              <mc:Fallback>
                <p:oleObj name="Equation" r:id="rId9" imgW="228501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721100"/>
                        <a:ext cx="228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9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76400" y="331788"/>
            <a:ext cx="6437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Specify Closed – Loop Transfer Function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590800" y="1146175"/>
          <a:ext cx="35814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752600" imgH="520700" progId="Equation.DSMT4">
                  <p:embed/>
                </p:oleObj>
              </mc:Choice>
              <mc:Fallback>
                <p:oleObj name="Equation" r:id="rId3" imgW="17526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146175"/>
                        <a:ext cx="358140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95400" y="2439988"/>
            <a:ext cx="3589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(first – order response, no offset)</a:t>
            </a:r>
            <a:r>
              <a:rPr lang="en-US" b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371600" y="3124200"/>
          <a:ext cx="67976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3263900" imgH="254000" progId="Equation.DSMT4">
                  <p:embed/>
                </p:oleObj>
              </mc:Choice>
              <mc:Fallback>
                <p:oleObj name="Equation" r:id="rId5" imgW="32639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67976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371600" y="3937000"/>
            <a:ext cx="6915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But other variations of (12-6) can be used (e.g., replace time delay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with polynomial approximation)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447800" y="4762500"/>
          <a:ext cx="5359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5359400" imgH="698500" progId="Equation.DSMT4">
                  <p:embed/>
                </p:oleObj>
              </mc:Choice>
              <mc:Fallback>
                <p:oleObj name="Equation" r:id="rId7" imgW="53594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62500"/>
                        <a:ext cx="5359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473200" y="5638800"/>
          <a:ext cx="5080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5080000" imgH="698500" progId="Equation.DSMT4">
                  <p:embed/>
                </p:oleObj>
              </mc:Choice>
              <mc:Fallback>
                <p:oleObj name="Equation" r:id="rId9" imgW="5080000" imgH="698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5638800"/>
                        <a:ext cx="5080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14" name="Text Box 11"/>
          <p:cNvSpPr txBox="1">
            <a:spLocks noChangeArrowheads="1"/>
          </p:cNvSpPr>
          <p:nvPr/>
        </p:nvSpPr>
        <p:spPr bwMode="auto">
          <a:xfrm rot="-5400000">
            <a:off x="-1000125" y="2830513"/>
            <a:ext cx="2586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12</a:t>
            </a:r>
          </a:p>
        </p:txBody>
      </p:sp>
    </p:spTree>
    <p:extLst>
      <p:ext uri="{BB962C8B-B14F-4D97-AF65-F5344CB8AC3E}">
        <p14:creationId xmlns:p14="http://schemas.microsoft.com/office/powerpoint/2010/main" val="407869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43000" y="381000"/>
            <a:ext cx="830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Derivation of PI Controller for FOPTD Process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Consider the standard first-order-plus-time-delay model,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352800" y="1905000"/>
          <a:ext cx="3251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251200" imgH="812800" progId="Equation.DSMT4">
                  <p:embed/>
                </p:oleObj>
              </mc:Choice>
              <mc:Fallback>
                <p:oleObj name="Equation" r:id="rId4" imgW="32512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32512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914400" y="4267200"/>
            <a:ext cx="8305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Substituting and rearranging gives a PI controller,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                                  with the following controller settings:</a:t>
            </a:r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066800" y="4876800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438400" imgH="431800" progId="Equation.DSMT4">
                  <p:embed/>
                </p:oleObj>
              </mc:Choice>
              <mc:Fallback>
                <p:oleObj name="Equation" r:id="rId6" imgW="24384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76800"/>
                        <a:ext cx="2438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>
            <p:ph sz="half" idx="1"/>
          </p:nvPr>
        </p:nvGraphicFramePr>
        <p:xfrm>
          <a:off x="1066800" y="5334000"/>
          <a:ext cx="44196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5080000" imgH="812800" progId="Equation.DSMT4">
                  <p:embed/>
                </p:oleObj>
              </mc:Choice>
              <mc:Fallback>
                <p:oleObj name="Equation" r:id="rId8" imgW="50800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0"/>
                        <a:ext cx="44196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 rot="-5400000">
            <a:off x="-1038225" y="2792413"/>
            <a:ext cx="2662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12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990600" y="2971800"/>
            <a:ext cx="65071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Specify closed-loop response as FOPTD (12-6), but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approximate  </a:t>
            </a:r>
            <a:r>
              <a:rPr lang="en-US" b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2667000" y="3352800"/>
          <a:ext cx="13557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117115" imgH="304668" progId="Equation.DSMT4">
                  <p:embed/>
                </p:oleObj>
              </mc:Choice>
              <mc:Fallback>
                <p:oleObj name="Equation" r:id="rId10" imgW="1117115" imgH="304668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352800"/>
                        <a:ext cx="13557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71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 rot="-5400000">
            <a:off x="-888206" y="2947194"/>
            <a:ext cx="235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16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762000" y="3048000"/>
          <a:ext cx="83820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Bitmap Image" r:id="rId4" imgW="29676190" imgH="10247619" progId="Paint.Picture">
                  <p:embed/>
                </p:oleObj>
              </mc:Choice>
              <mc:Fallback>
                <p:oleObj name="Bitmap Image" r:id="rId4" imgW="29676190" imgH="102476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83820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133600" y="3810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00"/>
                </a:solidFill>
              </a:rPr>
              <a:t>Time Delay Compensation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43000" y="1295400"/>
            <a:ext cx="7323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cs typeface="Arial" charset="0"/>
              </a:rPr>
              <a:t>•	Model-based feedback controller that improves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cs typeface="Arial" charset="0"/>
              </a:rPr>
              <a:t>	closed-loop performance when time delays are present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cs typeface="Arial" charset="0"/>
              </a:rPr>
              <a:t>•	Effect of added time delay on PI controller performance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cs typeface="Arial" charset="0"/>
              </a:rPr>
              <a:t>	for a second order process (</a:t>
            </a:r>
            <a:r>
              <a:rPr lang="en-US">
                <a:solidFill>
                  <a:srgbClr val="000000"/>
                </a:solidFill>
                <a:latin typeface="Symbol" pitchFamily="18" charset="2"/>
                <a:cs typeface="Arial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cs typeface="Arial" charset="0"/>
              </a:rPr>
              <a:t>1 </a:t>
            </a:r>
            <a:r>
              <a:rPr lang="en-US">
                <a:solidFill>
                  <a:srgbClr val="000000"/>
                </a:solidFill>
                <a:cs typeface="Arial" charset="0"/>
              </a:rPr>
              <a:t>= 3, </a:t>
            </a:r>
            <a:r>
              <a:rPr lang="en-US">
                <a:solidFill>
                  <a:srgbClr val="000000"/>
                </a:solidFill>
                <a:latin typeface="Symbol" pitchFamily="18" charset="2"/>
                <a:cs typeface="Arial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cs typeface="Arial" charset="0"/>
              </a:rPr>
              <a:t>2 </a:t>
            </a:r>
            <a:r>
              <a:rPr lang="en-US">
                <a:solidFill>
                  <a:srgbClr val="000000"/>
                </a:solidFill>
                <a:cs typeface="Arial" charset="0"/>
              </a:rPr>
              <a:t>= 5) shown below</a:t>
            </a:r>
          </a:p>
        </p:txBody>
      </p:sp>
    </p:spTree>
    <p:extLst>
      <p:ext uri="{BB962C8B-B14F-4D97-AF65-F5344CB8AC3E}">
        <p14:creationId xmlns:p14="http://schemas.microsoft.com/office/powerpoint/2010/main" val="345130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 rot="-5400000">
            <a:off x="-888206" y="2947194"/>
            <a:ext cx="235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16</a:t>
            </a:r>
          </a:p>
        </p:txBody>
      </p:sp>
      <p:graphicFrame>
        <p:nvGraphicFramePr>
          <p:cNvPr id="10244" name="Object 7"/>
          <p:cNvGraphicFramePr>
            <a:graphicFrameLocks noChangeAspect="1"/>
          </p:cNvGraphicFramePr>
          <p:nvPr/>
        </p:nvGraphicFramePr>
        <p:xfrm>
          <a:off x="762000" y="1524000"/>
          <a:ext cx="8382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Bitmap Image" r:id="rId4" imgW="30161905" imgH="12193702" progId="Paint.Picture">
                  <p:embed/>
                </p:oleObj>
              </mc:Choice>
              <mc:Fallback>
                <p:oleObj name="Bitmap Image" r:id="rId4" imgW="30161905" imgH="1219370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524000"/>
                        <a:ext cx="83820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296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828800" y="4191000"/>
            <a:ext cx="208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No model error: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828800" y="6324600"/>
            <a:ext cx="4283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(sensitive to model errors &gt; +/- 20%)</a:t>
            </a: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4038600" y="4114800"/>
          <a:ext cx="26670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231366" imgH="215806" progId="Equation.DSMT4">
                  <p:embed/>
                </p:oleObj>
              </mc:Choice>
              <mc:Fallback>
                <p:oleObj name="Equation" r:id="rId4" imgW="1231366" imgH="21580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114800"/>
                        <a:ext cx="26670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6"/>
          <p:cNvGraphicFramePr>
            <a:graphicFrameLocks noChangeAspect="1"/>
          </p:cNvGraphicFramePr>
          <p:nvPr/>
        </p:nvGraphicFramePr>
        <p:xfrm>
          <a:off x="1981200" y="4495800"/>
          <a:ext cx="54102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2730500" imgH="965200" progId="Equation.DSMT4">
                  <p:embed/>
                </p:oleObj>
              </mc:Choice>
              <mc:Fallback>
                <p:oleObj name="Equation" r:id="rId6" imgW="2730500" imgH="965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95800"/>
                        <a:ext cx="5410200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 rot="-5400000">
            <a:off x="-888206" y="2947194"/>
            <a:ext cx="235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16</a:t>
            </a:r>
          </a:p>
        </p:txBody>
      </p:sp>
      <p:graphicFrame>
        <p:nvGraphicFramePr>
          <p:cNvPr id="11272" name="Object 10"/>
          <p:cNvGraphicFramePr>
            <a:graphicFrameLocks noChangeAspect="1"/>
          </p:cNvGraphicFramePr>
          <p:nvPr/>
        </p:nvGraphicFramePr>
        <p:xfrm>
          <a:off x="838200" y="381000"/>
          <a:ext cx="83058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Bitmap Image" r:id="rId8" imgW="34600000" imgH="11428571" progId="Paint.Picture">
                  <p:embed/>
                </p:oleObj>
              </mc:Choice>
              <mc:Fallback>
                <p:oleObj name="Bitmap Image" r:id="rId8" imgW="34600000" imgH="1142857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"/>
                        <a:ext cx="83058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145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 rot="-5400000">
            <a:off x="-888206" y="2947194"/>
            <a:ext cx="235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16</a:t>
            </a:r>
          </a:p>
        </p:txBody>
      </p:sp>
      <p:graphicFrame>
        <p:nvGraphicFramePr>
          <p:cNvPr id="12292" name="Object 6"/>
          <p:cNvGraphicFramePr>
            <a:graphicFrameLocks noChangeAspect="1"/>
          </p:cNvGraphicFramePr>
          <p:nvPr/>
        </p:nvGraphicFramePr>
        <p:xfrm>
          <a:off x="838200" y="990600"/>
          <a:ext cx="83058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Bitmap Image" r:id="rId4" imgW="35542857" imgH="18361905" progId="Paint.Picture">
                  <p:embed/>
                </p:oleObj>
              </mc:Choice>
              <mc:Fallback>
                <p:oleObj name="Bitmap Image" r:id="rId4" imgW="35542857" imgH="183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83058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58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720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009900"/>
                </a:solidFill>
              </a:rPr>
              <a:t>Direct Synthesis Approach (Smith Predictor)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90600" y="2057400"/>
            <a:ext cx="69707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Assume time delay between set-point change and controlled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variable (same as process time delay,  </a:t>
            </a:r>
            <a:r>
              <a:rPr lang="en-US" b="0">
                <a:solidFill>
                  <a:srgbClr val="000000"/>
                </a:solidFill>
                <a:sym typeface="Symbol" pitchFamily="18" charset="2"/>
              </a:rPr>
              <a:t></a:t>
            </a:r>
            <a:r>
              <a:rPr lang="en-US" b="0">
                <a:solidFill>
                  <a:srgbClr val="000000"/>
                </a:solidFill>
              </a:rPr>
              <a:t> ).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43000" y="2895600"/>
            <a:ext cx="32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If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66800" y="3733800"/>
            <a:ext cx="677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then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66800" y="4876800"/>
            <a:ext cx="256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From Block Diagram,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90600" y="5749925"/>
            <a:ext cx="139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Equating...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2403475" y="1284288"/>
          <a:ext cx="2889250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600200" imgH="444500" progId="Equation.3">
                  <p:embed/>
                </p:oleObj>
              </mc:Choice>
              <mc:Fallback>
                <p:oleObj name="Equation" r:id="rId4" imgW="16002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1284288"/>
                        <a:ext cx="2889250" cy="79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10"/>
          <p:cNvGraphicFramePr>
            <a:graphicFrameLocks noChangeAspect="1"/>
          </p:cNvGraphicFramePr>
          <p:nvPr/>
        </p:nvGraphicFramePr>
        <p:xfrm>
          <a:off x="1905000" y="2819400"/>
          <a:ext cx="16002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850900" imgH="228600" progId="Equation.3">
                  <p:embed/>
                </p:oleObj>
              </mc:Choice>
              <mc:Fallback>
                <p:oleObj name="Equation" r:id="rId6" imgW="850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19400"/>
                        <a:ext cx="16002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1"/>
          <p:cNvGraphicFramePr>
            <a:graphicFrameLocks noChangeAspect="1"/>
          </p:cNvGraphicFramePr>
          <p:nvPr/>
        </p:nvGraphicFramePr>
        <p:xfrm>
          <a:off x="2057400" y="3352800"/>
          <a:ext cx="33528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879600" imgH="698500" progId="Equation.3">
                  <p:embed/>
                </p:oleObj>
              </mc:Choice>
              <mc:Fallback>
                <p:oleObj name="Equation" r:id="rId8" imgW="1879600" imgH="698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52800"/>
                        <a:ext cx="33528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2"/>
          <p:cNvGraphicFramePr>
            <a:graphicFrameLocks noChangeAspect="1"/>
          </p:cNvGraphicFramePr>
          <p:nvPr/>
        </p:nvGraphicFramePr>
        <p:xfrm>
          <a:off x="3810000" y="4648200"/>
          <a:ext cx="22098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1307532" imgH="622030" progId="Equation.3">
                  <p:embed/>
                </p:oleObj>
              </mc:Choice>
              <mc:Fallback>
                <p:oleObj name="Equation" r:id="rId10" imgW="1307532" imgH="62203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648200"/>
                        <a:ext cx="22098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3"/>
          <p:cNvGraphicFramePr>
            <a:graphicFrameLocks noChangeAspect="1"/>
          </p:cNvGraphicFramePr>
          <p:nvPr/>
        </p:nvGraphicFramePr>
        <p:xfrm>
          <a:off x="2530475" y="5586413"/>
          <a:ext cx="17526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901309" imgH="418918" progId="Equation.3">
                  <p:embed/>
                </p:oleObj>
              </mc:Choice>
              <mc:Fallback>
                <p:oleObj name="Equation" r:id="rId12" imgW="901309" imgH="41891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5586413"/>
                        <a:ext cx="17526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0" y="0"/>
            <a:ext cx="7620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6" name="Text Box 15"/>
          <p:cNvSpPr txBox="1">
            <a:spLocks noChangeArrowheads="1"/>
          </p:cNvSpPr>
          <p:nvPr/>
        </p:nvSpPr>
        <p:spPr bwMode="auto">
          <a:xfrm rot="-5400000">
            <a:off x="-888206" y="2947194"/>
            <a:ext cx="2359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</a:rPr>
              <a:t>Chapter 16</a:t>
            </a:r>
          </a:p>
        </p:txBody>
      </p:sp>
    </p:spTree>
    <p:extLst>
      <p:ext uri="{BB962C8B-B14F-4D97-AF65-F5344CB8AC3E}">
        <p14:creationId xmlns:p14="http://schemas.microsoft.com/office/powerpoint/2010/main" val="88190774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183</Words>
  <Application>Microsoft Office PowerPoint</Application>
  <PresentationFormat>On-screen Show (4:3)</PresentationFormat>
  <Paragraphs>46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Default Design</vt:lpstr>
      <vt:lpstr>1_Default Design</vt:lpstr>
      <vt:lpstr>Microsoft Equation 3.0</vt:lpstr>
      <vt:lpstr>MathType 5.0 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Berry-Caperton, Sarah A</dc:creator>
  <cp:lastModifiedBy>De Berry-Caperton, Sarah A</cp:lastModifiedBy>
  <cp:revision>1</cp:revision>
  <dcterms:created xsi:type="dcterms:W3CDTF">2012-02-24T15:19:34Z</dcterms:created>
  <dcterms:modified xsi:type="dcterms:W3CDTF">2012-02-24T15:20:54Z</dcterms:modified>
</cp:coreProperties>
</file>